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utfit Extra Bold"/>
      <p:regular r:id="rId15"/>
    </p:embeddedFont>
    <p:embeddedFont>
      <p:font typeface="Arimo"/>
      <p:regular r:id="rId16"/>
    </p:embeddedFont>
    <p:embeddedFont>
      <p:font typeface="Arimo"/>
      <p:regular r:id="rId17"/>
    </p:embeddedFont>
    <p:embeddedFont>
      <p:font typeface="Arimo"/>
      <p:regular r:id="rId18"/>
    </p:embeddedFont>
    <p:embeddedFont>
      <p:font typeface="Arim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5399"/>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Dmart Customer Segmentation with Machine Learning</a:t>
            </a:r>
            <a:endParaRPr lang="en-US" sz="4450" dirty="0"/>
          </a:p>
        </p:txBody>
      </p:sp>
      <p:sp>
        <p:nvSpPr>
          <p:cNvPr id="4" name="Text 1"/>
          <p:cNvSpPr/>
          <p:nvPr/>
        </p:nvSpPr>
        <p:spPr>
          <a:xfrm>
            <a:off x="793790" y="3751898"/>
            <a:ext cx="7556421"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a machine learning project focused on customer segmentation using Dmart sales data. The aim is to understand customer behavior by grouping them based on purchasing patterns, product categories, quantities, and spending habits. Analyzing these perspectives provides valuable insights for targeted marketing and business strategy optimization. We'll explore the workflow, data preprocessing, cluster analysis, and model training steps involved in this project.</a:t>
            </a:r>
            <a:endParaRPr lang="en-US" sz="1750" dirty="0"/>
          </a:p>
        </p:txBody>
      </p:sp>
      <p:sp>
        <p:nvSpPr>
          <p:cNvPr id="5" name="Shape 2"/>
          <p:cNvSpPr/>
          <p:nvPr/>
        </p:nvSpPr>
        <p:spPr>
          <a:xfrm>
            <a:off x="793790" y="656427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571893"/>
            <a:ext cx="347663" cy="347663"/>
          </a:xfrm>
          <a:prstGeom prst="rect">
            <a:avLst/>
          </a:prstGeom>
        </p:spPr>
      </p:pic>
      <p:sp>
        <p:nvSpPr>
          <p:cNvPr id="7" name="Text 3"/>
          <p:cNvSpPr/>
          <p:nvPr/>
        </p:nvSpPr>
        <p:spPr>
          <a:xfrm>
            <a:off x="1270040" y="6547366"/>
            <a:ext cx="1716762"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Sankari C</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41390"/>
            <a:ext cx="6586061" cy="637937"/>
          </a:xfrm>
          <a:prstGeom prst="rect">
            <a:avLst/>
          </a:prstGeom>
          <a:noFill/>
          <a:ln/>
        </p:spPr>
        <p:txBody>
          <a:bodyPr wrap="none" lIns="0" tIns="0" rIns="0" bIns="0" rtlCol="0" anchor="t"/>
          <a:lstStyle/>
          <a:p>
            <a:pPr indent="0" marL="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Project Workflow Overview</a:t>
            </a:r>
            <a:endParaRPr lang="en-US" sz="4000" dirty="0"/>
          </a:p>
        </p:txBody>
      </p:sp>
      <p:sp>
        <p:nvSpPr>
          <p:cNvPr id="3" name="Shape 1"/>
          <p:cNvSpPr/>
          <p:nvPr/>
        </p:nvSpPr>
        <p:spPr>
          <a:xfrm>
            <a:off x="7303770" y="1687592"/>
            <a:ext cx="22860" cy="5900499"/>
          </a:xfrm>
          <a:prstGeom prst="roundRect">
            <a:avLst>
              <a:gd name="adj" fmla="val 375070"/>
            </a:avLst>
          </a:prstGeom>
          <a:solidFill>
            <a:srgbClr val="BDB8DF"/>
          </a:solidFill>
          <a:ln/>
        </p:spPr>
      </p:sp>
      <p:sp>
        <p:nvSpPr>
          <p:cNvPr id="4" name="Shape 2"/>
          <p:cNvSpPr/>
          <p:nvPr/>
        </p:nvSpPr>
        <p:spPr>
          <a:xfrm>
            <a:off x="6496110" y="2135267"/>
            <a:ext cx="612338" cy="22860"/>
          </a:xfrm>
          <a:prstGeom prst="roundRect">
            <a:avLst>
              <a:gd name="adj" fmla="val 375070"/>
            </a:avLst>
          </a:prstGeom>
          <a:solidFill>
            <a:srgbClr val="BDB8DF"/>
          </a:solidFill>
          <a:ln/>
        </p:spPr>
      </p:sp>
      <p:sp>
        <p:nvSpPr>
          <p:cNvPr id="5" name="Shape 3"/>
          <p:cNvSpPr/>
          <p:nvPr/>
        </p:nvSpPr>
        <p:spPr>
          <a:xfrm>
            <a:off x="7085588" y="1917144"/>
            <a:ext cx="459224" cy="459224"/>
          </a:xfrm>
          <a:prstGeom prst="roundRect">
            <a:avLst>
              <a:gd name="adj" fmla="val 18671"/>
            </a:avLst>
          </a:prstGeom>
          <a:solidFill>
            <a:srgbClr val="E9E6FA"/>
          </a:solidFill>
          <a:ln w="7620">
            <a:solidFill>
              <a:srgbClr val="BDB8DF"/>
            </a:solidFill>
            <a:prstDash val="solid"/>
          </a:ln>
        </p:spPr>
      </p:sp>
      <p:sp>
        <p:nvSpPr>
          <p:cNvPr id="6" name="Text 4"/>
          <p:cNvSpPr/>
          <p:nvPr/>
        </p:nvSpPr>
        <p:spPr>
          <a:xfrm>
            <a:off x="7162086" y="1955363"/>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7" name="Text 5"/>
          <p:cNvSpPr/>
          <p:nvPr/>
        </p:nvSpPr>
        <p:spPr>
          <a:xfrm>
            <a:off x="3742730" y="1891665"/>
            <a:ext cx="2551748"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Dataset Acquisition</a:t>
            </a:r>
            <a:endParaRPr lang="en-US" sz="2000" dirty="0"/>
          </a:p>
        </p:txBody>
      </p:sp>
      <p:sp>
        <p:nvSpPr>
          <p:cNvPr id="8" name="Text 6"/>
          <p:cNvSpPr/>
          <p:nvPr/>
        </p:nvSpPr>
        <p:spPr>
          <a:xfrm>
            <a:off x="793790" y="2332911"/>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The project begins with acquiring the Dmart sales dataset, which contains transactional information about customer purchases, product details, and quantities.</a:t>
            </a:r>
            <a:endParaRPr lang="en-US" sz="1600" dirty="0"/>
          </a:p>
        </p:txBody>
      </p:sp>
      <p:sp>
        <p:nvSpPr>
          <p:cNvPr id="9" name="Shape 7"/>
          <p:cNvSpPr/>
          <p:nvPr/>
        </p:nvSpPr>
        <p:spPr>
          <a:xfrm>
            <a:off x="7521952" y="3155871"/>
            <a:ext cx="612338" cy="22860"/>
          </a:xfrm>
          <a:prstGeom prst="roundRect">
            <a:avLst>
              <a:gd name="adj" fmla="val 375070"/>
            </a:avLst>
          </a:prstGeom>
          <a:solidFill>
            <a:srgbClr val="BDB8DF"/>
          </a:solidFill>
          <a:ln/>
        </p:spPr>
      </p:sp>
      <p:sp>
        <p:nvSpPr>
          <p:cNvPr id="10" name="Shape 8"/>
          <p:cNvSpPr/>
          <p:nvPr/>
        </p:nvSpPr>
        <p:spPr>
          <a:xfrm>
            <a:off x="7085588" y="2937748"/>
            <a:ext cx="459224" cy="459224"/>
          </a:xfrm>
          <a:prstGeom prst="roundRect">
            <a:avLst>
              <a:gd name="adj" fmla="val 18671"/>
            </a:avLst>
          </a:prstGeom>
          <a:solidFill>
            <a:srgbClr val="E9E6FA"/>
          </a:solidFill>
          <a:ln w="7620">
            <a:solidFill>
              <a:srgbClr val="BDB8DF"/>
            </a:solidFill>
            <a:prstDash val="solid"/>
          </a:ln>
        </p:spPr>
      </p:sp>
      <p:sp>
        <p:nvSpPr>
          <p:cNvPr id="11" name="Text 9"/>
          <p:cNvSpPr/>
          <p:nvPr/>
        </p:nvSpPr>
        <p:spPr>
          <a:xfrm>
            <a:off x="7162086" y="2975967"/>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2" name="Text 10"/>
          <p:cNvSpPr/>
          <p:nvPr/>
        </p:nvSpPr>
        <p:spPr>
          <a:xfrm>
            <a:off x="8335923" y="291226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Data Preprocessing</a:t>
            </a:r>
            <a:endParaRPr lang="en-US" sz="2000" dirty="0"/>
          </a:p>
        </p:txBody>
      </p:sp>
      <p:sp>
        <p:nvSpPr>
          <p:cNvPr id="13" name="Text 11"/>
          <p:cNvSpPr/>
          <p:nvPr/>
        </p:nvSpPr>
        <p:spPr>
          <a:xfrm>
            <a:off x="8335923" y="3353514"/>
            <a:ext cx="5500688"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Raw data is cleaned, transformed, and prepared for analysis. This involves handling missing values, feature selection, and data type conversions.</a:t>
            </a:r>
            <a:endParaRPr lang="en-US" sz="1600" dirty="0"/>
          </a:p>
        </p:txBody>
      </p:sp>
      <p:sp>
        <p:nvSpPr>
          <p:cNvPr id="14" name="Shape 12"/>
          <p:cNvSpPr/>
          <p:nvPr/>
        </p:nvSpPr>
        <p:spPr>
          <a:xfrm>
            <a:off x="6496110" y="4172664"/>
            <a:ext cx="612338" cy="22860"/>
          </a:xfrm>
          <a:prstGeom prst="roundRect">
            <a:avLst>
              <a:gd name="adj" fmla="val 375070"/>
            </a:avLst>
          </a:prstGeom>
          <a:solidFill>
            <a:srgbClr val="BDB8DF"/>
          </a:solidFill>
          <a:ln/>
        </p:spPr>
      </p:sp>
      <p:sp>
        <p:nvSpPr>
          <p:cNvPr id="15" name="Shape 13"/>
          <p:cNvSpPr/>
          <p:nvPr/>
        </p:nvSpPr>
        <p:spPr>
          <a:xfrm>
            <a:off x="7085588" y="3954542"/>
            <a:ext cx="459224" cy="459224"/>
          </a:xfrm>
          <a:prstGeom prst="roundRect">
            <a:avLst>
              <a:gd name="adj" fmla="val 18671"/>
            </a:avLst>
          </a:prstGeom>
          <a:solidFill>
            <a:srgbClr val="E9E6FA"/>
          </a:solidFill>
          <a:ln w="7620">
            <a:solidFill>
              <a:srgbClr val="BDB8DF"/>
            </a:solidFill>
            <a:prstDash val="solid"/>
          </a:ln>
        </p:spPr>
      </p:sp>
      <p:sp>
        <p:nvSpPr>
          <p:cNvPr id="16" name="Text 14"/>
          <p:cNvSpPr/>
          <p:nvPr/>
        </p:nvSpPr>
        <p:spPr>
          <a:xfrm>
            <a:off x="7162086" y="3992761"/>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7" name="Text 15"/>
          <p:cNvSpPr/>
          <p:nvPr/>
        </p:nvSpPr>
        <p:spPr>
          <a:xfrm>
            <a:off x="3742730" y="3929063"/>
            <a:ext cx="2551748"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Data Analysis</a:t>
            </a:r>
            <a:endParaRPr lang="en-US" sz="2000" dirty="0"/>
          </a:p>
        </p:txBody>
      </p:sp>
      <p:sp>
        <p:nvSpPr>
          <p:cNvPr id="18" name="Text 16"/>
          <p:cNvSpPr/>
          <p:nvPr/>
        </p:nvSpPr>
        <p:spPr>
          <a:xfrm>
            <a:off x="793790" y="4370308"/>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Exploratory data analysis (EDA) is conducted to understand the distribution of features, identify patterns, and gain insights into customer behavior.</a:t>
            </a:r>
            <a:endParaRPr lang="en-US" sz="1600" dirty="0"/>
          </a:p>
        </p:txBody>
      </p:sp>
      <p:sp>
        <p:nvSpPr>
          <p:cNvPr id="19" name="Shape 17"/>
          <p:cNvSpPr/>
          <p:nvPr/>
        </p:nvSpPr>
        <p:spPr>
          <a:xfrm>
            <a:off x="7521952" y="5189458"/>
            <a:ext cx="612338" cy="22860"/>
          </a:xfrm>
          <a:prstGeom prst="roundRect">
            <a:avLst>
              <a:gd name="adj" fmla="val 375070"/>
            </a:avLst>
          </a:prstGeom>
          <a:solidFill>
            <a:srgbClr val="BDB8DF"/>
          </a:solidFill>
          <a:ln/>
        </p:spPr>
      </p:sp>
      <p:sp>
        <p:nvSpPr>
          <p:cNvPr id="20" name="Shape 18"/>
          <p:cNvSpPr/>
          <p:nvPr/>
        </p:nvSpPr>
        <p:spPr>
          <a:xfrm>
            <a:off x="7085588" y="4971336"/>
            <a:ext cx="459224" cy="459224"/>
          </a:xfrm>
          <a:prstGeom prst="roundRect">
            <a:avLst>
              <a:gd name="adj" fmla="val 18671"/>
            </a:avLst>
          </a:prstGeom>
          <a:solidFill>
            <a:srgbClr val="E9E6FA"/>
          </a:solidFill>
          <a:ln w="7620">
            <a:solidFill>
              <a:srgbClr val="BDB8DF"/>
            </a:solidFill>
            <a:prstDash val="solid"/>
          </a:ln>
        </p:spPr>
      </p:sp>
      <p:sp>
        <p:nvSpPr>
          <p:cNvPr id="21" name="Text 19"/>
          <p:cNvSpPr/>
          <p:nvPr/>
        </p:nvSpPr>
        <p:spPr>
          <a:xfrm>
            <a:off x="7162086" y="5009555"/>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4</a:t>
            </a:r>
            <a:endParaRPr lang="en-US" sz="2400" dirty="0"/>
          </a:p>
        </p:txBody>
      </p:sp>
      <p:sp>
        <p:nvSpPr>
          <p:cNvPr id="22" name="Text 20"/>
          <p:cNvSpPr/>
          <p:nvPr/>
        </p:nvSpPr>
        <p:spPr>
          <a:xfrm>
            <a:off x="8335923" y="4945856"/>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K-Means Clustering</a:t>
            </a:r>
            <a:endParaRPr lang="en-US" sz="2000" dirty="0"/>
          </a:p>
        </p:txBody>
      </p:sp>
      <p:sp>
        <p:nvSpPr>
          <p:cNvPr id="23" name="Text 21"/>
          <p:cNvSpPr/>
          <p:nvPr/>
        </p:nvSpPr>
        <p:spPr>
          <a:xfrm>
            <a:off x="8335923" y="5387102"/>
            <a:ext cx="5500688"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The K-means algorithm is trained on the preprocessed data to group customers into distinct clusters based on their purchasing behavior.</a:t>
            </a:r>
            <a:endParaRPr lang="en-US" sz="1600" dirty="0"/>
          </a:p>
        </p:txBody>
      </p:sp>
      <p:sp>
        <p:nvSpPr>
          <p:cNvPr id="24" name="Shape 22"/>
          <p:cNvSpPr/>
          <p:nvPr/>
        </p:nvSpPr>
        <p:spPr>
          <a:xfrm>
            <a:off x="6496110" y="6206252"/>
            <a:ext cx="612338" cy="22860"/>
          </a:xfrm>
          <a:prstGeom prst="roundRect">
            <a:avLst>
              <a:gd name="adj" fmla="val 375070"/>
            </a:avLst>
          </a:prstGeom>
          <a:solidFill>
            <a:srgbClr val="BDB8DF"/>
          </a:solidFill>
          <a:ln/>
        </p:spPr>
      </p:sp>
      <p:sp>
        <p:nvSpPr>
          <p:cNvPr id="25" name="Shape 23"/>
          <p:cNvSpPr/>
          <p:nvPr/>
        </p:nvSpPr>
        <p:spPr>
          <a:xfrm>
            <a:off x="7085588" y="5988129"/>
            <a:ext cx="459224" cy="459224"/>
          </a:xfrm>
          <a:prstGeom prst="roundRect">
            <a:avLst>
              <a:gd name="adj" fmla="val 18671"/>
            </a:avLst>
          </a:prstGeom>
          <a:solidFill>
            <a:srgbClr val="E9E6FA"/>
          </a:solidFill>
          <a:ln w="7620">
            <a:solidFill>
              <a:srgbClr val="BDB8DF"/>
            </a:solidFill>
            <a:prstDash val="solid"/>
          </a:ln>
        </p:spPr>
      </p:sp>
      <p:sp>
        <p:nvSpPr>
          <p:cNvPr id="26" name="Text 24"/>
          <p:cNvSpPr/>
          <p:nvPr/>
        </p:nvSpPr>
        <p:spPr>
          <a:xfrm>
            <a:off x="7162086" y="6026348"/>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5</a:t>
            </a:r>
            <a:endParaRPr lang="en-US" sz="2400" dirty="0"/>
          </a:p>
        </p:txBody>
      </p:sp>
      <p:sp>
        <p:nvSpPr>
          <p:cNvPr id="27" name="Text 25"/>
          <p:cNvSpPr/>
          <p:nvPr/>
        </p:nvSpPr>
        <p:spPr>
          <a:xfrm>
            <a:off x="3187422" y="5962650"/>
            <a:ext cx="3107055"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Visualization and Analysis</a:t>
            </a:r>
            <a:endParaRPr lang="en-US" sz="2000" dirty="0"/>
          </a:p>
        </p:txBody>
      </p:sp>
      <p:sp>
        <p:nvSpPr>
          <p:cNvPr id="28" name="Text 26"/>
          <p:cNvSpPr/>
          <p:nvPr/>
        </p:nvSpPr>
        <p:spPr>
          <a:xfrm>
            <a:off x="793790" y="6403896"/>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The resulting clusters are visualized and analyzed to identify patterns, characteristics, and relationships between customer segments and product categories.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937391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Loading and Inspecting the Dataset</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Loading the Data</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initial step involves loading the Dmart sales dataset into a suitable data structure, such as a Pandas DataFrame, for further processing.</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First 5 Rows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Printing the first 5 rows of the DataFrame to get a glimpse of the data structure and the nature of the data.</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Checking the Shape</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Determining the number of rows and columns in the dataset to understand its size and dimensionality.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65967"/>
            <a:ext cx="6815138"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Data Preprocessing Steps</a:t>
            </a:r>
            <a:endParaRPr lang="en-US" sz="4450" dirty="0"/>
          </a:p>
        </p:txBody>
      </p:sp>
      <p:sp>
        <p:nvSpPr>
          <p:cNvPr id="4" name="Shape 1"/>
          <p:cNvSpPr/>
          <p:nvPr/>
        </p:nvSpPr>
        <p:spPr>
          <a:xfrm>
            <a:off x="6280190" y="2114907"/>
            <a:ext cx="3664863" cy="3136702"/>
          </a:xfrm>
          <a:prstGeom prst="roundRect">
            <a:avLst>
              <a:gd name="adj" fmla="val 3037"/>
            </a:avLst>
          </a:prstGeom>
          <a:solidFill>
            <a:srgbClr val="E9E6FA"/>
          </a:solidFill>
          <a:ln w="7620">
            <a:solidFill>
              <a:srgbClr val="BDB8DF"/>
            </a:solidFill>
            <a:prstDash val="solid"/>
          </a:ln>
        </p:spPr>
      </p:sp>
      <p:sp>
        <p:nvSpPr>
          <p:cNvPr id="5" name="Text 2"/>
          <p:cNvSpPr/>
          <p:nvPr/>
        </p:nvSpPr>
        <p:spPr>
          <a:xfrm>
            <a:off x="6514624" y="2349341"/>
            <a:ext cx="3184327"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Handling Missing Values</a:t>
            </a:r>
            <a:endParaRPr lang="en-US" sz="2200" dirty="0"/>
          </a:p>
        </p:txBody>
      </p:sp>
      <p:sp>
        <p:nvSpPr>
          <p:cNvPr id="6" name="Text 3"/>
          <p:cNvSpPr/>
          <p:nvPr/>
        </p:nvSpPr>
        <p:spPr>
          <a:xfrm>
            <a:off x="6514624" y="2839760"/>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Identifying and addressing missing values in the dataset, either by imputation or removal, to ensure data quality and integrity.</a:t>
            </a:r>
            <a:endParaRPr lang="en-US" sz="1750" dirty="0"/>
          </a:p>
        </p:txBody>
      </p:sp>
      <p:sp>
        <p:nvSpPr>
          <p:cNvPr id="7" name="Shape 4"/>
          <p:cNvSpPr/>
          <p:nvPr/>
        </p:nvSpPr>
        <p:spPr>
          <a:xfrm>
            <a:off x="10171867" y="2114907"/>
            <a:ext cx="3664863" cy="3136702"/>
          </a:xfrm>
          <a:prstGeom prst="roundRect">
            <a:avLst>
              <a:gd name="adj" fmla="val 3037"/>
            </a:avLst>
          </a:prstGeom>
          <a:solidFill>
            <a:srgbClr val="E9E6FA"/>
          </a:solidFill>
          <a:ln w="7620">
            <a:solidFill>
              <a:srgbClr val="BDB8DF"/>
            </a:solidFill>
            <a:prstDash val="solid"/>
          </a:ln>
        </p:spPr>
      </p:sp>
      <p:sp>
        <p:nvSpPr>
          <p:cNvPr id="8" name="Text 5"/>
          <p:cNvSpPr/>
          <p:nvPr/>
        </p:nvSpPr>
        <p:spPr>
          <a:xfrm>
            <a:off x="10406301" y="234934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Feature Selection</a:t>
            </a:r>
            <a:endParaRPr lang="en-US" sz="2200" dirty="0"/>
          </a:p>
        </p:txBody>
      </p:sp>
      <p:sp>
        <p:nvSpPr>
          <p:cNvPr id="9" name="Text 6"/>
          <p:cNvSpPr/>
          <p:nvPr/>
        </p:nvSpPr>
        <p:spPr>
          <a:xfrm>
            <a:off x="10406301" y="2839760"/>
            <a:ext cx="3195995"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Selecting relevant features for clustering, such as product categories, unit prices, quantities, and total prices, while excluding irrelevant or redundant features.</a:t>
            </a:r>
            <a:endParaRPr lang="en-US" sz="1750" dirty="0"/>
          </a:p>
        </p:txBody>
      </p:sp>
      <p:sp>
        <p:nvSpPr>
          <p:cNvPr id="10" name="Shape 7"/>
          <p:cNvSpPr/>
          <p:nvPr/>
        </p:nvSpPr>
        <p:spPr>
          <a:xfrm>
            <a:off x="6280190" y="5478423"/>
            <a:ext cx="7556421" cy="1685092"/>
          </a:xfrm>
          <a:prstGeom prst="roundRect">
            <a:avLst>
              <a:gd name="adj" fmla="val 5654"/>
            </a:avLst>
          </a:prstGeom>
          <a:solidFill>
            <a:srgbClr val="E9E6FA"/>
          </a:solidFill>
          <a:ln w="7620">
            <a:solidFill>
              <a:srgbClr val="BDB8DF"/>
            </a:solidFill>
            <a:prstDash val="solid"/>
          </a:ln>
        </p:spPr>
      </p:sp>
      <p:sp>
        <p:nvSpPr>
          <p:cNvPr id="11" name="Text 8"/>
          <p:cNvSpPr/>
          <p:nvPr/>
        </p:nvSpPr>
        <p:spPr>
          <a:xfrm>
            <a:off x="6514624" y="571285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Slicing</a:t>
            </a:r>
            <a:endParaRPr lang="en-US" sz="2200" dirty="0"/>
          </a:p>
        </p:txBody>
      </p:sp>
      <p:sp>
        <p:nvSpPr>
          <p:cNvPr id="12" name="Text 9"/>
          <p:cNvSpPr/>
          <p:nvPr/>
        </p:nvSpPr>
        <p:spPr>
          <a:xfrm>
            <a:off x="6514624" y="6203275"/>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Slicing the DataFrame to extract the selected features into a new data structure for subsequent standardization and clustering.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64029"/>
            <a:ext cx="6190298"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Standardizing the Data</a:t>
            </a:r>
            <a:endParaRPr lang="en-US" sz="4450" dirty="0"/>
          </a:p>
        </p:txBody>
      </p:sp>
      <p:sp>
        <p:nvSpPr>
          <p:cNvPr id="4" name="Text 1"/>
          <p:cNvSpPr/>
          <p:nvPr/>
        </p:nvSpPr>
        <p:spPr>
          <a:xfrm>
            <a:off x="793790" y="4712970"/>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Standardizing the selected features using techniques like StandardScaler to ensure that all features have a similar scale and distribution. This prevents features with larger values from dominating the clustering process.</a:t>
            </a:r>
            <a:endParaRPr lang="en-US" sz="1750" dirty="0"/>
          </a:p>
        </p:txBody>
      </p:sp>
      <p:sp>
        <p:nvSpPr>
          <p:cNvPr id="5" name="Text 2"/>
          <p:cNvSpPr/>
          <p:nvPr/>
        </p:nvSpPr>
        <p:spPr>
          <a:xfrm>
            <a:off x="793790" y="56939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Standardization involves transforming the data so that it has a mean of zero and a standard deviation of one. This ensures that each feature contributes equally to the distance calculations in the clustering algorithm.</a:t>
            </a:r>
            <a:endParaRPr lang="en-US" sz="1750" dirty="0"/>
          </a:p>
        </p:txBody>
      </p:sp>
      <p:sp>
        <p:nvSpPr>
          <p:cNvPr id="6" name="Text 3"/>
          <p:cNvSpPr/>
          <p:nvPr/>
        </p:nvSpPr>
        <p:spPr>
          <a:xfrm>
            <a:off x="793790" y="667488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By standardizing the data, we improve the accuracy and reliability of the clustering results, leading to more meaningful customer segments.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0972800" y="0"/>
            <a:ext cx="3657600" cy="8229600"/>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4" name="Text 1"/>
          <p:cNvSpPr/>
          <p:nvPr/>
        </p:nvSpPr>
        <p:spPr>
          <a:xfrm>
            <a:off x="793790" y="960715"/>
            <a:ext cx="93852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Finding the Optimal Number of Clusters</a:t>
            </a:r>
            <a:endParaRPr lang="en-US" sz="4450" dirty="0"/>
          </a:p>
        </p:txBody>
      </p:sp>
      <p:pic>
        <p:nvPicPr>
          <p:cNvPr id="5" name="Image 1" descr="preencoded.png">    </p:cNvPr>
          <p:cNvPicPr>
            <a:picLocks noChangeAspect="1"/>
          </p:cNvPicPr>
          <p:nvPr/>
        </p:nvPicPr>
        <p:blipFill>
          <a:blip r:embed="rId2"/>
          <a:stretch>
            <a:fillRect/>
          </a:stretch>
        </p:blipFill>
        <p:spPr>
          <a:xfrm>
            <a:off x="793790" y="2718435"/>
            <a:ext cx="566976" cy="566976"/>
          </a:xfrm>
          <a:prstGeom prst="rect">
            <a:avLst/>
          </a:prstGeom>
        </p:spPr>
      </p:pic>
      <p:sp>
        <p:nvSpPr>
          <p:cNvPr id="6" name="Text 2"/>
          <p:cNvSpPr/>
          <p:nvPr/>
        </p:nvSpPr>
        <p:spPr>
          <a:xfrm>
            <a:off x="793790" y="35122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WCSS Calculation</a:t>
            </a:r>
            <a:endParaRPr lang="en-US" sz="2200" dirty="0"/>
          </a:p>
        </p:txBody>
      </p:sp>
      <p:sp>
        <p:nvSpPr>
          <p:cNvPr id="7" name="Text 3"/>
          <p:cNvSpPr/>
          <p:nvPr/>
        </p:nvSpPr>
        <p:spPr>
          <a:xfrm>
            <a:off x="793790" y="4002643"/>
            <a:ext cx="2901553" cy="290322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WCSS (Within-Cluster Sum of Squares) measures the sum of squared distances between each data point and its assigned cluster centroid. Lower WCSS values indicate tighter clusters.</a:t>
            </a:r>
            <a:endParaRPr lang="en-US" sz="1750" dirty="0"/>
          </a:p>
        </p:txBody>
      </p:sp>
      <p:pic>
        <p:nvPicPr>
          <p:cNvPr id="8" name="Image 2" descr="preencoded.png">    </p:cNvPr>
          <p:cNvPicPr>
            <a:picLocks noChangeAspect="1"/>
          </p:cNvPicPr>
          <p:nvPr/>
        </p:nvPicPr>
        <p:blipFill>
          <a:blip r:embed="rId3"/>
          <a:stretch>
            <a:fillRect/>
          </a:stretch>
        </p:blipFill>
        <p:spPr>
          <a:xfrm>
            <a:off x="4035504" y="2718435"/>
            <a:ext cx="566976" cy="566976"/>
          </a:xfrm>
          <a:prstGeom prst="rect">
            <a:avLst/>
          </a:prstGeom>
        </p:spPr>
      </p:pic>
      <p:sp>
        <p:nvSpPr>
          <p:cNvPr id="9" name="Text 4"/>
          <p:cNvSpPr/>
          <p:nvPr/>
        </p:nvSpPr>
        <p:spPr>
          <a:xfrm>
            <a:off x="4035504" y="35122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Elbow Method</a:t>
            </a:r>
            <a:endParaRPr lang="en-US" sz="2200" dirty="0"/>
          </a:p>
        </p:txBody>
      </p:sp>
      <p:sp>
        <p:nvSpPr>
          <p:cNvPr id="10" name="Text 5"/>
          <p:cNvSpPr/>
          <p:nvPr/>
        </p:nvSpPr>
        <p:spPr>
          <a:xfrm>
            <a:off x="4035504" y="4002643"/>
            <a:ext cx="2901672" cy="326612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elbow method involves plotting WCSS values against different numbers of clusters (k) and identifying the "elbow" point where the rate of decrease in WCSS starts to diminish. This point represents the optimal number of clusters.</a:t>
            </a:r>
            <a:endParaRPr lang="en-US" sz="1750" dirty="0"/>
          </a:p>
        </p:txBody>
      </p:sp>
      <p:pic>
        <p:nvPicPr>
          <p:cNvPr id="11" name="Image 3" descr="preencoded.png">    </p:cNvPr>
          <p:cNvPicPr>
            <a:picLocks noChangeAspect="1"/>
          </p:cNvPicPr>
          <p:nvPr/>
        </p:nvPicPr>
        <p:blipFill>
          <a:blip r:embed="rId4"/>
          <a:stretch>
            <a:fillRect/>
          </a:stretch>
        </p:blipFill>
        <p:spPr>
          <a:xfrm>
            <a:off x="7277338" y="2718435"/>
            <a:ext cx="566976" cy="566976"/>
          </a:xfrm>
          <a:prstGeom prst="rect">
            <a:avLst/>
          </a:prstGeom>
        </p:spPr>
      </p:pic>
      <p:sp>
        <p:nvSpPr>
          <p:cNvPr id="12" name="Text 6"/>
          <p:cNvSpPr/>
          <p:nvPr/>
        </p:nvSpPr>
        <p:spPr>
          <a:xfrm>
            <a:off x="7277338" y="35122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Visual Inspection</a:t>
            </a:r>
            <a:endParaRPr lang="en-US" sz="2200" dirty="0"/>
          </a:p>
        </p:txBody>
      </p:sp>
      <p:sp>
        <p:nvSpPr>
          <p:cNvPr id="13" name="Text 7"/>
          <p:cNvSpPr/>
          <p:nvPr/>
        </p:nvSpPr>
        <p:spPr>
          <a:xfrm>
            <a:off x="7277338" y="4002643"/>
            <a:ext cx="2901672" cy="290322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Visualizing the elbow graph allows for easy identification of the optimal cluster point, providing a visual representation of the trade-off between the number of clusters and the tightness of the clustering.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266498" y="612934"/>
            <a:ext cx="7583805" cy="1393031"/>
          </a:xfrm>
          <a:prstGeom prst="rect">
            <a:avLst/>
          </a:prstGeom>
          <a:noFill/>
          <a:ln/>
        </p:spPr>
        <p:txBody>
          <a:bodyPr wrap="square" lIns="0" tIns="0" rIns="0" bIns="0" rtlCol="0" anchor="t"/>
          <a:lstStyle/>
          <a:p>
            <a:pPr indent="0" marL="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Training the K-Means Clustering Model</a:t>
            </a:r>
            <a:endParaRPr lang="en-US" sz="4350" dirty="0"/>
          </a:p>
        </p:txBody>
      </p:sp>
      <p:pic>
        <p:nvPicPr>
          <p:cNvPr id="4" name="Image 1" descr="preencoded.png">    </p:cNvPr>
          <p:cNvPicPr>
            <a:picLocks noChangeAspect="1"/>
          </p:cNvPicPr>
          <p:nvPr/>
        </p:nvPicPr>
        <p:blipFill>
          <a:blip r:embed="rId2"/>
          <a:stretch>
            <a:fillRect/>
          </a:stretch>
        </p:blipFill>
        <p:spPr>
          <a:xfrm>
            <a:off x="6266498" y="2340293"/>
            <a:ext cx="1114425" cy="1640919"/>
          </a:xfrm>
          <a:prstGeom prst="rect">
            <a:avLst/>
          </a:prstGeom>
        </p:spPr>
      </p:pic>
      <p:sp>
        <p:nvSpPr>
          <p:cNvPr id="5" name="Text 1"/>
          <p:cNvSpPr/>
          <p:nvPr/>
        </p:nvSpPr>
        <p:spPr>
          <a:xfrm>
            <a:off x="7715250" y="2563178"/>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Initialization</a:t>
            </a:r>
            <a:endParaRPr lang="en-US" sz="2150" dirty="0"/>
          </a:p>
        </p:txBody>
      </p:sp>
      <p:sp>
        <p:nvSpPr>
          <p:cNvPr id="6" name="Text 2"/>
          <p:cNvSpPr/>
          <p:nvPr/>
        </p:nvSpPr>
        <p:spPr>
          <a:xfrm>
            <a:off x="7715250" y="3045143"/>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Initialize the K-means clustering algorithm with the determined optimal number of clusters (k).</a:t>
            </a:r>
            <a:endParaRPr lang="en-US" sz="1750" dirty="0"/>
          </a:p>
        </p:txBody>
      </p:sp>
      <p:pic>
        <p:nvPicPr>
          <p:cNvPr id="7" name="Image 2" descr="preencoded.png">    </p:cNvPr>
          <p:cNvPicPr>
            <a:picLocks noChangeAspect="1"/>
          </p:cNvPicPr>
          <p:nvPr/>
        </p:nvPicPr>
        <p:blipFill>
          <a:blip r:embed="rId3"/>
          <a:stretch>
            <a:fillRect/>
          </a:stretch>
        </p:blipFill>
        <p:spPr>
          <a:xfrm>
            <a:off x="6266498" y="3981212"/>
            <a:ext cx="1114425" cy="1997512"/>
          </a:xfrm>
          <a:prstGeom prst="rect">
            <a:avLst/>
          </a:prstGeom>
        </p:spPr>
      </p:pic>
      <p:sp>
        <p:nvSpPr>
          <p:cNvPr id="8" name="Text 3"/>
          <p:cNvSpPr/>
          <p:nvPr/>
        </p:nvSpPr>
        <p:spPr>
          <a:xfrm>
            <a:off x="7715250" y="4204097"/>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Model Fitting</a:t>
            </a:r>
            <a:endParaRPr lang="en-US" sz="2150" dirty="0"/>
          </a:p>
        </p:txBody>
      </p:sp>
      <p:sp>
        <p:nvSpPr>
          <p:cNvPr id="9" name="Text 4"/>
          <p:cNvSpPr/>
          <p:nvPr/>
        </p:nvSpPr>
        <p:spPr>
          <a:xfrm>
            <a:off x="7715250" y="4686062"/>
            <a:ext cx="6135053" cy="1069777"/>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Fit the K-means model to the standardized data, allowing the algorithm to learn the cluster centroids and assign data points to the nearest cluster.</a:t>
            </a:r>
            <a:endParaRPr lang="en-US" sz="1750" dirty="0"/>
          </a:p>
        </p:txBody>
      </p:sp>
      <p:pic>
        <p:nvPicPr>
          <p:cNvPr id="10" name="Image 3" descr="preencoded.png">    </p:cNvPr>
          <p:cNvPicPr>
            <a:picLocks noChangeAspect="1"/>
          </p:cNvPicPr>
          <p:nvPr/>
        </p:nvPicPr>
        <p:blipFill>
          <a:blip r:embed="rId4"/>
          <a:stretch>
            <a:fillRect/>
          </a:stretch>
        </p:blipFill>
        <p:spPr>
          <a:xfrm>
            <a:off x="6266498" y="5978723"/>
            <a:ext cx="1114425" cy="1640919"/>
          </a:xfrm>
          <a:prstGeom prst="rect">
            <a:avLst/>
          </a:prstGeom>
        </p:spPr>
      </p:pic>
      <p:sp>
        <p:nvSpPr>
          <p:cNvPr id="11" name="Text 5"/>
          <p:cNvSpPr/>
          <p:nvPr/>
        </p:nvSpPr>
        <p:spPr>
          <a:xfrm>
            <a:off x="7715250" y="6201608"/>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Cluster Assignment</a:t>
            </a:r>
            <a:endParaRPr lang="en-US" sz="2150" dirty="0"/>
          </a:p>
        </p:txBody>
      </p:sp>
      <p:sp>
        <p:nvSpPr>
          <p:cNvPr id="12" name="Text 6"/>
          <p:cNvSpPr/>
          <p:nvPr/>
        </p:nvSpPr>
        <p:spPr>
          <a:xfrm>
            <a:off x="7715250" y="6683573"/>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Assign each data point (customer) to its corresponding cluster based on the learned cluster centroids.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40036"/>
            <a:ext cx="905006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Analyzing and Visualizing Clusters</a:t>
            </a:r>
            <a:endParaRPr lang="en-US" sz="4450" dirty="0"/>
          </a:p>
        </p:txBody>
      </p:sp>
      <p:sp>
        <p:nvSpPr>
          <p:cNvPr id="3" name="Text 1"/>
          <p:cNvSpPr/>
          <p:nvPr/>
        </p:nvSpPr>
        <p:spPr>
          <a:xfrm>
            <a:off x="1743789" y="336208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Cluster Profiling</a:t>
            </a:r>
            <a:endParaRPr lang="en-US" sz="2200" dirty="0"/>
          </a:p>
        </p:txBody>
      </p:sp>
      <p:sp>
        <p:nvSpPr>
          <p:cNvPr id="4" name="Text 2"/>
          <p:cNvSpPr/>
          <p:nvPr/>
        </p:nvSpPr>
        <p:spPr>
          <a:xfrm>
            <a:off x="793790" y="3852505"/>
            <a:ext cx="3785235" cy="2177415"/>
          </a:xfrm>
          <a:prstGeom prst="rect">
            <a:avLst/>
          </a:prstGeom>
          <a:noFill/>
          <a:ln/>
        </p:spPr>
        <p:txBody>
          <a:bodyPr wrap="square" lIns="0" tIns="0" rIns="0" bIns="0" rtlCol="0" anchor="t"/>
          <a:lstStyle/>
          <a:p>
            <a:pPr algn="r" indent="0" marL="0">
              <a:lnSpc>
                <a:spcPts val="2850"/>
              </a:lnSpc>
              <a:buNone/>
            </a:pPr>
            <a:r>
              <a:rPr lang="en-US" sz="1750" dirty="0">
                <a:solidFill>
                  <a:srgbClr val="2A2742"/>
                </a:solidFill>
                <a:latin typeface="Arimo" pitchFamily="34" charset="0"/>
                <a:ea typeface="Arimo" pitchFamily="34" charset="-122"/>
                <a:cs typeface="Arimo" pitchFamily="34" charset="-120"/>
              </a:rPr>
              <a:t>Analyze the characteristics of each cluster, such as average spending, product preferences, and purchase frequency, to understand the behavior of different customer segments.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7" name="Text 4"/>
          <p:cNvSpPr/>
          <p:nvPr/>
        </p:nvSpPr>
        <p:spPr>
          <a:xfrm>
            <a:off x="9937790" y="24024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Visualization</a:t>
            </a:r>
            <a:endParaRPr lang="en-US" sz="2200" dirty="0"/>
          </a:p>
        </p:txBody>
      </p:sp>
      <p:sp>
        <p:nvSpPr>
          <p:cNvPr id="8" name="Text 5"/>
          <p:cNvSpPr/>
          <p:nvPr/>
        </p:nvSpPr>
        <p:spPr>
          <a:xfrm>
            <a:off x="9937790" y="2892862"/>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Visualize the clusters using scatter plots visualization techniques to gain insights into the relationships between features and cluster assignments.</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1" name="Text 7"/>
          <p:cNvSpPr/>
          <p:nvPr/>
        </p:nvSpPr>
        <p:spPr>
          <a:xfrm>
            <a:off x="9937790" y="46846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Relationship Analysis</a:t>
            </a:r>
            <a:endParaRPr lang="en-US" sz="2200" dirty="0"/>
          </a:p>
        </p:txBody>
      </p:sp>
      <p:sp>
        <p:nvSpPr>
          <p:cNvPr id="12" name="Text 8"/>
          <p:cNvSpPr/>
          <p:nvPr/>
        </p:nvSpPr>
        <p:spPr>
          <a:xfrm>
            <a:off x="9937790" y="5175052"/>
            <a:ext cx="3898821"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Explore the relationships between cluster assignments and feature values to identify patterns and trends that differentiate customer segments by pairplots.</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2025-03-12T10:29:09Z</dcterms:created>
  <dcterms:modified xsi:type="dcterms:W3CDTF">2025-03-12T10:29:09Z</dcterms:modified>
</cp:coreProperties>
</file>